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y="10287000" cx="18288000"/>
  <p:notesSz cx="6858000" cy="9144000"/>
  <p:embeddedFontLst>
    <p:embeddedFont>
      <p:font typeface="Robo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9466708-73C5-44C8-8E16-0EAB1C24943B}">
  <a:tblStyle styleId="{79466708-73C5-44C8-8E16-0EAB1C24943B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5" Type="http://schemas.openxmlformats.org/officeDocument/2006/relationships/slideMaster" Target="slideMasters/slideMaster1.xml"/><Relationship Id="rId19" Type="http://schemas.openxmlformats.org/officeDocument/2006/relationships/font" Target="fonts/Roboto-bold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Roboto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34a3a2b481_0_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34a3a2b481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2b2b1e5530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g32b2b1e5530_0_1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373aadc40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g3373aadc402_0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373aadc402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g3373aadc402_0_1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373aadc402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g3373aadc402_0_1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437b4783fe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g3437b4783fe_0_1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437b4783fe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g3437b4783fe_0_3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11.png"/><Relationship Id="rId5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11.png"/><Relationship Id="rId5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10.png"/><Relationship Id="rId5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10.png"/><Relationship Id="rId5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FC19E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FC19E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orms response chart. Question title: What would make you choose our coffee products over others?. Number of responses: 9 responses." id="95" name="Google Shape;95;p15" title="What would make you choose our coffee products over others?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61550" y="2436919"/>
            <a:ext cx="14630400" cy="61579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FC19E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6" title="ad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9525"/>
            <a:ext cx="7658100" cy="10267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49225" y="2254773"/>
            <a:ext cx="9492275" cy="577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FC19E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7" title="ad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9525"/>
            <a:ext cx="7658100" cy="10267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00950" y="2123225"/>
            <a:ext cx="9152024" cy="6540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FC19E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8" title="ad2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1625" y="9525"/>
            <a:ext cx="7658100" cy="10267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27575" y="2389425"/>
            <a:ext cx="9545726" cy="6078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FC19E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9" title="ad2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1625" y="9525"/>
            <a:ext cx="7658100" cy="10267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14900" y="1947817"/>
            <a:ext cx="10231376" cy="639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FC19E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orms response chart. Question title: Which AD did you like the MOST?. Number of responses: 10 responses." id="129" name="Google Shape;129;p20" title="Which AD did you like the MOST?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28800" y="2064544"/>
            <a:ext cx="14630400" cy="61579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FC19E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35" name="Google Shape;135;p21"/>
          <p:cNvGraphicFramePr/>
          <p:nvPr/>
        </p:nvGraphicFramePr>
        <p:xfrm>
          <a:off x="571350" y="2205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{79466708-73C5-44C8-8E16-0EAB1C24943B}</a:tableStyleId>
              </a:tblPr>
              <a:tblGrid>
                <a:gridCol w="8789900"/>
              </a:tblGrid>
              <a:tr h="100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What is your age demographic?</a:t>
                      </a:r>
                      <a:endParaRPr sz="10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9050" marB="19050" marR="76200" marL="76200" anchor="ctr">
                    <a:lnL cap="flat" cmpd="sng" w="9525">
                      <a:solidFill>
                        <a:srgbClr val="5B3F8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B3F8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42F6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42F6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B3F86"/>
                    </a:solidFill>
                  </a:tcPr>
                </a:tc>
              </a:tr>
              <a:tr h="6327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20-30</a:t>
                      </a:r>
                      <a:endParaRPr sz="1000"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9050" marB="19050" marR="76200" marL="76200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42F6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6327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20-30</a:t>
                      </a:r>
                      <a:endParaRPr sz="1000"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9050" marB="19050" marR="76200" marL="76200" anchor="ctr">
                    <a:lnL cap="flat" cmpd="sng" w="9525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</a:tr>
              <a:tr h="6327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20-30</a:t>
                      </a:r>
                      <a:endParaRPr sz="1000"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9050" marB="19050" marR="76200" marL="76200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6327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20-30</a:t>
                      </a:r>
                      <a:endParaRPr sz="1000"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9050" marB="19050" marR="76200" marL="76200" anchor="ctr">
                    <a:lnL cap="flat" cmpd="sng" w="9525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</a:tr>
              <a:tr h="6327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20-30</a:t>
                      </a:r>
                      <a:endParaRPr sz="1000"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9050" marB="19050" marR="76200" marL="76200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6327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80+</a:t>
                      </a:r>
                      <a:endParaRPr sz="1000"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9050" marB="19050" marR="76200" marL="76200" anchor="ctr">
                    <a:lnL cap="flat" cmpd="sng" w="9525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</a:tr>
              <a:tr h="6327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15-19</a:t>
                      </a:r>
                      <a:endParaRPr sz="1000"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9050" marB="19050" marR="76200" marL="76200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6327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51-60</a:t>
                      </a:r>
                      <a:endParaRPr sz="1000"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9050" marB="19050" marR="76200" marL="76200" anchor="ctr">
                    <a:lnL cap="flat" cmpd="sng" w="9525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</a:tr>
              <a:tr h="6327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51-60</a:t>
                      </a:r>
                      <a:endParaRPr sz="1000"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9050" marB="19050" marR="76200" marL="76200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6327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41-50</a:t>
                      </a:r>
                      <a:endParaRPr sz="1000"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9050" marB="19050" marR="76200" marL="76200" anchor="ctr">
                    <a:lnL cap="flat" cmpd="sng" w="9525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42F6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36" name="Google Shape;136;p21"/>
          <p:cNvGraphicFramePr/>
          <p:nvPr/>
        </p:nvGraphicFramePr>
        <p:xfrm>
          <a:off x="11137625" y="34602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{79466708-73C5-44C8-8E16-0EAB1C24943B}</a:tableStyleId>
              </a:tblPr>
              <a:tblGrid>
                <a:gridCol w="4844400"/>
              </a:tblGrid>
              <a:tr h="3661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Do you drink coffee?</a:t>
                      </a:r>
                      <a:endParaRPr sz="10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9050" marB="19050" marR="76200" marL="76200" anchor="ctr">
                    <a:lnL cap="flat" cmpd="sng" w="9525">
                      <a:solidFill>
                        <a:srgbClr val="5B3F8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B3F8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42F6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42F6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B3F86"/>
                    </a:solidFill>
                  </a:tcPr>
                </a:tc>
              </a:tr>
              <a:tr h="3661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Sometimes</a:t>
                      </a:r>
                      <a:endParaRPr sz="1000"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9050" marB="19050" marR="76200" marL="76200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42F6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661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Yes</a:t>
                      </a:r>
                      <a:endParaRPr sz="1000"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9050" marB="19050" marR="76200" marL="76200" anchor="ctr">
                    <a:lnL cap="flat" cmpd="sng" w="9525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</a:tr>
              <a:tr h="3661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Sometimes</a:t>
                      </a:r>
                      <a:endParaRPr sz="1000"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9050" marB="19050" marR="76200" marL="76200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661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Yes</a:t>
                      </a:r>
                      <a:endParaRPr sz="1000"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9050" marB="19050" marR="76200" marL="76200" anchor="ctr">
                    <a:lnL cap="flat" cmpd="sng" w="9525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</a:tr>
              <a:tr h="3661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Yes</a:t>
                      </a:r>
                      <a:endParaRPr sz="1000"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9050" marB="19050" marR="76200" marL="76200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661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Sometimes</a:t>
                      </a:r>
                      <a:endParaRPr sz="1000"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9050" marB="19050" marR="76200" marL="76200" anchor="ctr">
                    <a:lnL cap="flat" cmpd="sng" w="9525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</a:tr>
              <a:tr h="3661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Sometimes</a:t>
                      </a:r>
                      <a:endParaRPr sz="1000"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9050" marB="19050" marR="76200" marL="76200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661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Yes</a:t>
                      </a:r>
                      <a:endParaRPr sz="1000"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9050" marB="19050" marR="76200" marL="76200" anchor="ctr">
                    <a:lnL cap="flat" cmpd="sng" w="9525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</a:tr>
              <a:tr h="3661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No</a:t>
                      </a:r>
                      <a:endParaRPr sz="1000"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9050" marB="19050" marR="76200" marL="76200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661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Yes</a:t>
                      </a:r>
                      <a:endParaRPr sz="1000"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9050" marB="19050" marR="76200" marL="76200" anchor="ctr">
                    <a:lnL cap="flat" cmpd="sng" w="9525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42F6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